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28"/>
  </p:handoutMasterIdLst>
  <p:sldIdLst>
    <p:sldId id="277" r:id="rId4"/>
    <p:sldId id="278" r:id="rId5"/>
    <p:sldId id="279" r:id="rId6"/>
    <p:sldId id="280" r:id="rId7"/>
    <p:sldId id="259" r:id="rId8"/>
    <p:sldId id="300" r:id="rId9"/>
    <p:sldId id="281" r:id="rId10"/>
    <p:sldId id="282" r:id="rId11"/>
    <p:sldId id="283" r:id="rId12"/>
    <p:sldId id="284" r:id="rId13"/>
    <p:sldId id="294" r:id="rId14"/>
    <p:sldId id="298" r:id="rId15"/>
    <p:sldId id="299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6" r:id="rId26"/>
    <p:sldId id="297" r:id="rId27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7" autoAdjust="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B02E2-95AA-4530-856F-15C07F45269C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C6A9F-5DAA-4BBD-BACD-571CADDE83E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8671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057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058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73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C637F-BADB-4692-9070-A9C62F1651F4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06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3FA59-1AAC-49A2-A737-D68F0A6CF740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3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D8938-B818-4E1F-A864-47F0438DC160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50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632CB-F2AC-4626-9FC5-0349BB6DD471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39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4143B-C9DD-4358-AB06-2306C1B98002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58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6269C-4D16-404A-A9F2-B76AEC3F6959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0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C611E-D990-4230-A239-7697EFCE89E4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43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16096-9FED-47EA-9B4F-FF38D839DCCC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9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8863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C2CC-D71B-4D4A-AAA5-47F111ABDF18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67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7D091-1B84-4C1D-8DB9-7162FCCE5E00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27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29E03-CD85-46F2-B364-DF19D743011E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2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C637F-BADB-4692-9070-A9C62F1651F4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40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3FA59-1AAC-49A2-A737-D68F0A6CF740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4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D8938-B818-4E1F-A864-47F0438DC160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39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632CB-F2AC-4626-9FC5-0349BB6DD471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76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4143B-C9DD-4358-AB06-2306C1B98002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60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6269C-4D16-404A-A9F2-B76AEC3F6959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89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C611E-D990-4230-A239-7697EFCE89E4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8083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16096-9FED-47EA-9B4F-FF38D839DCCC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33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C2CC-D71B-4D4A-AAA5-47F111ABDF18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6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7D091-1B84-4C1D-8DB9-7162FCCE5E00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664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solidFill>
                <a:srgbClr val="225D92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29E03-CD85-46F2-B364-DF19D743011E}" type="slidenum">
              <a:rPr lang="nl-NL">
                <a:solidFill>
                  <a:srgbClr val="225D92"/>
                </a:solidFill>
              </a:rPr>
              <a:pPr/>
              <a:t>‹nr.›</a:t>
            </a:fld>
            <a:endParaRPr lang="nl-NL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5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281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135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866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734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148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8571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1D16-AE4F-4704-B0DE-CB8F511CE200}" type="datetimeFigureOut">
              <a:rPr lang="nl-BE" smtClean="0"/>
              <a:t>19/06/2018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068BB-9E6B-4400-9F71-20A76B4EAA0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79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225D9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225D9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F4A5AE-5F00-42E3-8C1A-49BBF3173F4C}" type="slidenum">
              <a:rPr lang="nl-NL" smtClean="0">
                <a:solidFill>
                  <a:srgbClr val="225D9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mtClean="0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225D9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smtClean="0">
              <a:solidFill>
                <a:srgbClr val="225D92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F4A5AE-5F00-42E3-8C1A-49BBF3173F4C}" type="slidenum">
              <a:rPr lang="nl-NL" smtClean="0">
                <a:solidFill>
                  <a:srgbClr val="225D9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nl-NL" smtClean="0">
              <a:solidFill>
                <a:srgbClr val="225D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5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maarten.tavernier@wevelgem.be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2130425"/>
            <a:ext cx="8856984" cy="1470025"/>
          </a:xfrm>
        </p:spPr>
        <p:txBody>
          <a:bodyPr/>
          <a:lstStyle/>
          <a:p>
            <a:r>
              <a:rPr lang="nl-BE" dirty="0" smtClean="0"/>
              <a:t>Collectieve aankoop/beheer </a:t>
            </a:r>
            <a:r>
              <a:rPr lang="nl-BE" dirty="0" err="1" smtClean="0"/>
              <a:t>IBA’s</a:t>
            </a:r>
            <a:endParaRPr lang="nl-B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Infoavond 19 juni 2018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2867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TECHNISCH VS PLANTENSYSTEEM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507288" cy="4525963"/>
          </a:xfrm>
        </p:spPr>
        <p:txBody>
          <a:bodyPr/>
          <a:lstStyle/>
          <a:p>
            <a:r>
              <a:rPr lang="nl-BE" dirty="0" smtClean="0"/>
              <a:t>Technisch systeem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</a:t>
            </a:r>
            <a:r>
              <a:rPr lang="nl-BE" sz="2800" dirty="0" smtClean="0"/>
              <a:t>Ondergrondse tanks, beluchting, </a:t>
            </a:r>
          </a:p>
          <a:p>
            <a:pPr marL="0" indent="0">
              <a:buNone/>
            </a:pPr>
            <a:r>
              <a:rPr lang="nl-BE" sz="2800" dirty="0" smtClean="0"/>
              <a:t>    bezinking slib </a:t>
            </a:r>
          </a:p>
          <a:p>
            <a:r>
              <a:rPr lang="nl-BE" dirty="0" smtClean="0"/>
              <a:t>Plantensysteem</a:t>
            </a:r>
          </a:p>
          <a:p>
            <a:pPr marL="0" indent="0">
              <a:buNone/>
            </a:pPr>
            <a:r>
              <a:rPr lang="nl-BE" dirty="0" smtClean="0"/>
              <a:t>   </a:t>
            </a:r>
            <a:r>
              <a:rPr lang="nl-BE" sz="2800" dirty="0" smtClean="0"/>
              <a:t>zuivering door riet(wortels), </a:t>
            </a:r>
          </a:p>
          <a:p>
            <a:pPr marL="0" indent="0">
              <a:buNone/>
            </a:pPr>
            <a:r>
              <a:rPr lang="nl-BE" sz="2800" dirty="0"/>
              <a:t> </a:t>
            </a:r>
            <a:r>
              <a:rPr lang="nl-BE" sz="2800" dirty="0" smtClean="0"/>
              <a:t>  minder techniek, ruimtebehoefte  </a:t>
            </a:r>
          </a:p>
          <a:p>
            <a:pPr marL="0" indent="0">
              <a:buNone/>
            </a:pPr>
            <a:r>
              <a:rPr lang="nl-BE" dirty="0" smtClean="0"/>
              <a:t>Start met technisch systeem: meest algemeen toepasbaar + goedkoper </a:t>
            </a:r>
          </a:p>
          <a:p>
            <a:pPr marL="0" indent="0">
              <a:buNone/>
            </a:pPr>
            <a:r>
              <a:rPr lang="nl-BE" dirty="0" smtClean="0"/>
              <a:t>Uitgebreid met plantensysteem: op vraag</a:t>
            </a:r>
          </a:p>
        </p:txBody>
      </p:sp>
      <p:pic>
        <p:nvPicPr>
          <p:cNvPr id="4" name="Picture 10" descr="C:\Documents and Settings\Windows XP\Mijn documenten\My Received Files\Dsc00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163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vinckier-nv.be/ruwbouw/fotos/voorbereiding/waterzuivering/ecopurecompa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799"/>
            <a:ext cx="1872207" cy="16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8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80920" cy="1143000"/>
          </a:xfrm>
        </p:spPr>
        <p:txBody>
          <a:bodyPr/>
          <a:lstStyle/>
          <a:p>
            <a:r>
              <a:rPr lang="nl-BE" dirty="0" smtClean="0"/>
              <a:t>SYSTEEM 1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nl-BE" dirty="0" smtClean="0"/>
              <a:t>Technisch systeem</a:t>
            </a:r>
            <a:r>
              <a:rPr lang="nl-BE" dirty="0"/>
              <a:t>: </a:t>
            </a:r>
            <a:r>
              <a:rPr lang="nl-BE" dirty="0" err="1"/>
              <a:t>Ecopure</a:t>
            </a:r>
            <a:r>
              <a:rPr lang="nl-BE" dirty="0"/>
              <a:t> Compact </a:t>
            </a:r>
            <a:r>
              <a:rPr lang="nl-BE" dirty="0" err="1"/>
              <a:t>Benor</a:t>
            </a:r>
            <a:endParaRPr lang="nl-BE" dirty="0"/>
          </a:p>
          <a:p>
            <a:r>
              <a:rPr lang="nl-BE" dirty="0" smtClean="0"/>
              <a:t>Aanduiding firma in 2012 met herhalingsmogelijkheid, reeds 20 installaties geplaatst zonder noemenswaardige problemen: </a:t>
            </a:r>
            <a:r>
              <a:rPr lang="nl-BE" dirty="0" err="1" smtClean="0"/>
              <a:t>Ecobeton</a:t>
            </a:r>
            <a:r>
              <a:rPr lang="nl-BE" dirty="0" smtClean="0"/>
              <a:t> Water Technologies NV (Sint-Truiden)</a:t>
            </a:r>
          </a:p>
        </p:txBody>
      </p:sp>
    </p:spTree>
    <p:extLst>
      <p:ext uri="{BB962C8B-B14F-4D97-AF65-F5344CB8AC3E}">
        <p14:creationId xmlns:p14="http://schemas.microsoft.com/office/powerpoint/2010/main" val="137810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80920" cy="1143000"/>
          </a:xfrm>
        </p:spPr>
        <p:txBody>
          <a:bodyPr/>
          <a:lstStyle/>
          <a:p>
            <a:r>
              <a:rPr lang="nl-BE" dirty="0" smtClean="0"/>
              <a:t>SYSTEEM 2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nl-BE" dirty="0" smtClean="0"/>
              <a:t>Plantensysteem</a:t>
            </a:r>
            <a:r>
              <a:rPr lang="nl-BE" dirty="0"/>
              <a:t>: </a:t>
            </a:r>
            <a:r>
              <a:rPr lang="nl-BE" dirty="0" smtClean="0"/>
              <a:t>Q-</a:t>
            </a:r>
            <a:r>
              <a:rPr lang="nl-BE" dirty="0" err="1" smtClean="0"/>
              <a:t>fyt</a:t>
            </a:r>
            <a:endParaRPr lang="nl-BE" dirty="0"/>
          </a:p>
          <a:p>
            <a:r>
              <a:rPr lang="nl-BE" dirty="0" smtClean="0"/>
              <a:t>concept met mix tussen technisch en plantensysteem</a:t>
            </a:r>
          </a:p>
          <a:p>
            <a:r>
              <a:rPr lang="nl-BE" dirty="0" err="1" smtClean="0"/>
              <a:t>Ecobeton</a:t>
            </a:r>
            <a:r>
              <a:rPr lang="nl-BE" dirty="0" smtClean="0"/>
              <a:t> Water Technologies NV (Sint-Truiden)</a:t>
            </a:r>
          </a:p>
          <a:p>
            <a:r>
              <a:rPr lang="nl-BE" dirty="0" smtClean="0"/>
              <a:t>Te bezichtigen bij NEC De Rand, provinciedomein </a:t>
            </a:r>
            <a:r>
              <a:rPr lang="nl-BE" dirty="0" err="1" smtClean="0"/>
              <a:t>Bergelen</a:t>
            </a:r>
            <a:r>
              <a:rPr lang="nl-BE" dirty="0"/>
              <a:t> </a:t>
            </a:r>
            <a:r>
              <a:rPr lang="nl-BE" dirty="0" smtClean="0"/>
              <a:t>Rijksweg</a:t>
            </a:r>
          </a:p>
        </p:txBody>
      </p:sp>
    </p:spTree>
    <p:extLst>
      <p:ext uri="{BB962C8B-B14F-4D97-AF65-F5344CB8AC3E}">
        <p14:creationId xmlns:p14="http://schemas.microsoft.com/office/powerpoint/2010/main" val="129194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80920" cy="1143000"/>
          </a:xfrm>
        </p:spPr>
        <p:txBody>
          <a:bodyPr/>
          <a:lstStyle/>
          <a:p>
            <a:r>
              <a:rPr lang="nl-BE" dirty="0" smtClean="0"/>
              <a:t>SYSTEEM 3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nl-BE" dirty="0"/>
              <a:t>P</a:t>
            </a:r>
            <a:r>
              <a:rPr lang="nl-BE" dirty="0" smtClean="0"/>
              <a:t>lantensysteem</a:t>
            </a:r>
            <a:r>
              <a:rPr lang="nl-BE" dirty="0"/>
              <a:t>: </a:t>
            </a:r>
            <a:r>
              <a:rPr lang="nl-BE" dirty="0" err="1" smtClean="0"/>
              <a:t>percolatierietveld</a:t>
            </a:r>
            <a:r>
              <a:rPr lang="nl-BE" dirty="0" smtClean="0"/>
              <a:t> met </a:t>
            </a:r>
            <a:r>
              <a:rPr lang="nl-BE" dirty="0" err="1" smtClean="0"/>
              <a:t>voorbezinker</a:t>
            </a:r>
            <a:endParaRPr lang="nl-BE" dirty="0"/>
          </a:p>
          <a:p>
            <a:r>
              <a:rPr lang="nl-BE" dirty="0" smtClean="0"/>
              <a:t>Duurder</a:t>
            </a:r>
          </a:p>
          <a:p>
            <a:r>
              <a:rPr lang="nl-BE" dirty="0" smtClean="0"/>
              <a:t>Beperkt aantal systemen voorzien</a:t>
            </a:r>
            <a:endParaRPr lang="nl-BE" dirty="0" smtClean="0"/>
          </a:p>
          <a:p>
            <a:r>
              <a:rPr lang="nl-BE" dirty="0" smtClean="0"/>
              <a:t>Systeem Plant Project bvba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(opmerking: </a:t>
            </a:r>
            <a:r>
              <a:rPr lang="nl-BE" dirty="0" err="1" smtClean="0"/>
              <a:t>Benor</a:t>
            </a:r>
            <a:r>
              <a:rPr lang="nl-BE" dirty="0" smtClean="0"/>
              <a:t> keurmerk normaal vanaf 4</a:t>
            </a:r>
            <a:r>
              <a:rPr lang="nl-BE" baseline="30000" dirty="0" smtClean="0"/>
              <a:t>e</a:t>
            </a:r>
            <a:r>
              <a:rPr lang="nl-BE" dirty="0" smtClean="0"/>
              <a:t> kwartaal)</a:t>
            </a:r>
          </a:p>
        </p:txBody>
      </p:sp>
    </p:spTree>
    <p:extLst>
      <p:ext uri="{BB962C8B-B14F-4D97-AF65-F5344CB8AC3E}">
        <p14:creationId xmlns:p14="http://schemas.microsoft.com/office/powerpoint/2010/main" val="103452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l-BE" dirty="0" smtClean="0"/>
              <a:t>TAAKVERDELING: GEMEENTE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Levering en plaatsing van IBA met complete uitrusting (gem. kostprijs € 6000)</a:t>
            </a:r>
          </a:p>
          <a:p>
            <a:r>
              <a:rPr lang="nl-BE" dirty="0" smtClean="0"/>
              <a:t>Opmaak afkoppelingsstudie</a:t>
            </a:r>
          </a:p>
          <a:p>
            <a:r>
              <a:rPr lang="nl-BE" dirty="0" err="1" smtClean="0"/>
              <a:t>Opbraak</a:t>
            </a:r>
            <a:r>
              <a:rPr lang="nl-BE" dirty="0" smtClean="0"/>
              <a:t> waar nodig voor vuilwaterleidingen naar </a:t>
            </a:r>
            <a:r>
              <a:rPr lang="nl-BE" dirty="0"/>
              <a:t>I</a:t>
            </a:r>
            <a:r>
              <a:rPr lang="nl-BE" dirty="0" smtClean="0"/>
              <a:t>BA</a:t>
            </a:r>
          </a:p>
          <a:p>
            <a:r>
              <a:rPr lang="nl-BE" dirty="0" smtClean="0"/>
              <a:t>Onderhoud en beheer van IBA na plaatsing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151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l-BE" dirty="0" smtClean="0"/>
              <a:t>TAAKVERDELING: EIGENAAR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nl-BE" dirty="0" smtClean="0"/>
              <a:t>Afkoppeling regenwater/afvalwater</a:t>
            </a:r>
          </a:p>
          <a:p>
            <a:r>
              <a:rPr lang="nl-BE" dirty="0" smtClean="0"/>
              <a:t>Herstel bovenbouw: verharding/gazon/beplanting</a:t>
            </a:r>
          </a:p>
          <a:p>
            <a:r>
              <a:rPr lang="nl-BE" dirty="0" smtClean="0"/>
              <a:t>Elektriciteitstoevoer</a:t>
            </a:r>
          </a:p>
          <a:p>
            <a:r>
              <a:rPr lang="nl-BE" dirty="0" smtClean="0"/>
              <a:t>Afsluiten overeenkomst met gemeente</a:t>
            </a:r>
          </a:p>
          <a:p>
            <a:r>
              <a:rPr lang="nl-BE" dirty="0" smtClean="0"/>
              <a:t>Betaling retributie</a:t>
            </a:r>
          </a:p>
          <a:p>
            <a:pPr marL="0" indent="0">
              <a:buNone/>
            </a:pPr>
            <a:r>
              <a:rPr lang="nl-BE" dirty="0" smtClean="0"/>
              <a:t>Gericht op gelijkwaardige behandeling van inwoners die aangesloten worden op riolering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2739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l-BE" dirty="0" smtClean="0"/>
              <a:t>TAAKVERDELING: HUURDER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In beperkt aantal gevallen, noodzakelijk voor:</a:t>
            </a:r>
          </a:p>
          <a:p>
            <a:r>
              <a:rPr lang="nl-BE" dirty="0" smtClean="0"/>
              <a:t>Medewerking bij werkzaamheden</a:t>
            </a:r>
          </a:p>
          <a:p>
            <a:r>
              <a:rPr lang="nl-BE" dirty="0" smtClean="0"/>
              <a:t>Elektriciteitstoevoer</a:t>
            </a:r>
          </a:p>
          <a:p>
            <a:r>
              <a:rPr lang="nl-BE" dirty="0" smtClean="0"/>
              <a:t>Mee ondertekenen overeenkomst met gemeente (relevant voor veel aspecten)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445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l-BE" dirty="0" smtClean="0"/>
              <a:t>AFKOPPELING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nl-BE" dirty="0" smtClean="0"/>
              <a:t>= scheiden van afvalwater en regenwater</a:t>
            </a:r>
          </a:p>
          <a:p>
            <a:r>
              <a:rPr lang="nl-BE" dirty="0" smtClean="0"/>
              <a:t>Noodzakelijk voor werking IBA</a:t>
            </a:r>
          </a:p>
          <a:p>
            <a:r>
              <a:rPr lang="nl-BE" i="1" dirty="0" smtClean="0"/>
              <a:t>Subsidie </a:t>
            </a:r>
            <a:r>
              <a:rPr lang="nl-BE" i="1" dirty="0" smtClean="0"/>
              <a:t>mogelijk (weinig van toepassing)</a:t>
            </a:r>
            <a:endParaRPr lang="nl-BE" i="1" dirty="0" smtClean="0"/>
          </a:p>
          <a:p>
            <a:pPr marL="0" indent="0">
              <a:buNone/>
            </a:pPr>
            <a:r>
              <a:rPr lang="nl-BE" i="1" dirty="0" smtClean="0"/>
              <a:t>   </a:t>
            </a:r>
            <a:r>
              <a:rPr lang="nl-BE" sz="2800" i="1" dirty="0" smtClean="0"/>
              <a:t>Kort samengevat: 80% van de kosten, maximum </a:t>
            </a:r>
          </a:p>
          <a:p>
            <a:pPr marL="0" indent="0">
              <a:buNone/>
            </a:pPr>
            <a:r>
              <a:rPr lang="nl-BE" sz="2800" i="1" dirty="0" smtClean="0"/>
              <a:t>    € 1000, enkel voor woningen</a:t>
            </a:r>
          </a:p>
          <a:p>
            <a:r>
              <a:rPr lang="nl-BE" dirty="0" smtClean="0"/>
              <a:t>Studie door aannemer: zit in opdracht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1104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l-BE" dirty="0" smtClean="0"/>
              <a:t>OVEREENKOMST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Legt rechten en plichten van beide partijen vast</a:t>
            </a:r>
          </a:p>
          <a:p>
            <a:r>
              <a:rPr lang="nl-BE" dirty="0" smtClean="0"/>
              <a:t>Art. 1: voorwerp</a:t>
            </a:r>
          </a:p>
          <a:p>
            <a:r>
              <a:rPr lang="nl-BE" dirty="0" smtClean="0"/>
              <a:t>Art. 2: toepassing</a:t>
            </a:r>
          </a:p>
          <a:p>
            <a:pPr marL="457200" lvl="1" indent="0">
              <a:buNone/>
            </a:pPr>
            <a:r>
              <a:rPr lang="nl-BE" dirty="0" smtClean="0"/>
              <a:t>O.a. diverse soorten eigenaars en/of gebruikers, duur overeenkomst, wijziging overeenkomst en opzegmogelijkheden daarbij</a:t>
            </a:r>
          </a:p>
          <a:p>
            <a:r>
              <a:rPr lang="nl-BE" dirty="0" smtClean="0"/>
              <a:t>Art. 3: definities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666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l-BE" dirty="0" smtClean="0"/>
              <a:t>OVEREENKOMST (2)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nl-BE" dirty="0" smtClean="0"/>
              <a:t>Art. 4: rechten en plichten, o.a. </a:t>
            </a:r>
          </a:p>
          <a:p>
            <a:pPr lvl="1"/>
            <a:r>
              <a:rPr lang="nl-BE" sz="2400" dirty="0" smtClean="0"/>
              <a:t>IBA eigendom gemeente</a:t>
            </a:r>
          </a:p>
          <a:p>
            <a:pPr lvl="1"/>
            <a:r>
              <a:rPr lang="nl-BE" sz="2400" dirty="0" smtClean="0"/>
              <a:t>Inplantingsplaats door gemeente in overleg</a:t>
            </a:r>
          </a:p>
          <a:p>
            <a:pPr lvl="1"/>
            <a:r>
              <a:rPr lang="nl-BE" sz="2400" dirty="0" smtClean="0"/>
              <a:t>Recht van toegang &amp; bereikbaarheid</a:t>
            </a:r>
          </a:p>
          <a:p>
            <a:pPr lvl="1"/>
            <a:r>
              <a:rPr lang="nl-BE" sz="2400" dirty="0" smtClean="0"/>
              <a:t>Beheer ‘als goede huisvader’, o.a. gebruik van producten</a:t>
            </a:r>
          </a:p>
          <a:p>
            <a:pPr lvl="1"/>
            <a:r>
              <a:rPr lang="nl-BE" sz="2400" dirty="0" smtClean="0"/>
              <a:t>Elektriciteitstoevoer</a:t>
            </a:r>
          </a:p>
          <a:p>
            <a:pPr lvl="1"/>
            <a:r>
              <a:rPr lang="nl-BE" sz="2400" dirty="0" smtClean="0"/>
              <a:t>Informatieplicht aan beide kanten + verzekering</a:t>
            </a:r>
          </a:p>
          <a:p>
            <a:pPr lvl="1"/>
            <a:r>
              <a:rPr lang="nl-BE" sz="2400" dirty="0" smtClean="0"/>
              <a:t>Bij schade</a:t>
            </a:r>
          </a:p>
          <a:p>
            <a:pPr lvl="1"/>
            <a:r>
              <a:rPr lang="nl-BE" sz="2400" dirty="0" smtClean="0"/>
              <a:t>B</a:t>
            </a:r>
            <a:r>
              <a:rPr lang="nl-BE" sz="2400" smtClean="0"/>
              <a:t>eëindigen </a:t>
            </a:r>
            <a:r>
              <a:rPr lang="nl-BE" sz="2400" dirty="0" smtClean="0"/>
              <a:t>overeenkomst</a:t>
            </a:r>
          </a:p>
          <a:p>
            <a:pPr lvl="1"/>
            <a:r>
              <a:rPr lang="nl-BE" sz="2400" dirty="0" smtClean="0"/>
              <a:t>Herbouw of verkoop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990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BE" dirty="0" smtClean="0"/>
              <a:t>Inleiding</a:t>
            </a:r>
          </a:p>
          <a:p>
            <a:pPr marL="514350" indent="-514350">
              <a:buAutoNum type="arabicPeriod"/>
            </a:pPr>
            <a:r>
              <a:rPr lang="nl-BE" dirty="0" smtClean="0"/>
              <a:t>Voorstelling systeem collectieve aankoop en beheer gemeente Wevelgem</a:t>
            </a:r>
          </a:p>
          <a:p>
            <a:pPr marL="514350" indent="-514350">
              <a:buAutoNum type="arabicPeriod"/>
            </a:pPr>
            <a:r>
              <a:rPr lang="nl-BE" dirty="0" smtClean="0"/>
              <a:t>Toelichting systemen en aanpak </a:t>
            </a:r>
            <a:r>
              <a:rPr lang="nl-BE" dirty="0" err="1" smtClean="0"/>
              <a:t>Ecobeton</a:t>
            </a:r>
            <a:r>
              <a:rPr lang="nl-BE" dirty="0" smtClean="0"/>
              <a:t> Water Technologies</a:t>
            </a:r>
          </a:p>
          <a:p>
            <a:pPr marL="514350" indent="-514350">
              <a:buAutoNum type="arabicPeriod"/>
            </a:pPr>
            <a:r>
              <a:rPr lang="nl-BE" dirty="0" smtClean="0"/>
              <a:t>Toelichting systeem en aanpak Plant Projects bvba</a:t>
            </a:r>
          </a:p>
          <a:p>
            <a:pPr marL="514350" indent="-514350">
              <a:buAutoNum type="arabicPeriod"/>
            </a:pPr>
            <a:r>
              <a:rPr lang="nl-BE" dirty="0" smtClean="0"/>
              <a:t>Vragen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968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l-BE" dirty="0" smtClean="0"/>
              <a:t>RETRIBUTIE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nl-BE" dirty="0" err="1" smtClean="0"/>
              <a:t>Cfr</a:t>
            </a:r>
            <a:r>
              <a:rPr lang="nl-BE" dirty="0" smtClean="0"/>
              <a:t>. aansluiting op riolering</a:t>
            </a:r>
          </a:p>
          <a:p>
            <a:r>
              <a:rPr lang="nl-BE" dirty="0" smtClean="0"/>
              <a:t>Eenmalige bijdrage, vervangt eigen investering (= goedkoper voor burger)</a:t>
            </a:r>
          </a:p>
          <a:p>
            <a:r>
              <a:rPr lang="nl-BE" dirty="0" smtClean="0"/>
              <a:t>€ 940 + BTW geïndexeerd vlg</a:t>
            </a:r>
            <a:r>
              <a:rPr lang="nl-BE" dirty="0"/>
              <a:t>. </a:t>
            </a:r>
            <a:r>
              <a:rPr lang="nl-BE" dirty="0" smtClean="0"/>
              <a:t>gezondheidsindex sinds 2012</a:t>
            </a:r>
            <a:endParaRPr lang="nl-BE" dirty="0"/>
          </a:p>
          <a:p>
            <a:r>
              <a:rPr lang="nl-BE" dirty="0" smtClean="0"/>
              <a:t>Gespreide betaling over 5 jaar mogelijk</a:t>
            </a:r>
          </a:p>
          <a:p>
            <a:r>
              <a:rPr lang="nl-BE" dirty="0" smtClean="0"/>
              <a:t>Bedrag voor 2018: € 1025,43 excl. btw </a:t>
            </a:r>
          </a:p>
          <a:p>
            <a:pPr marL="0" indent="0">
              <a:buNone/>
            </a:pPr>
            <a:r>
              <a:rPr lang="nl-BE" dirty="0" smtClean="0"/>
              <a:t>   (bij 6% € 1068,96)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1825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nl-BE" dirty="0" smtClean="0"/>
              <a:t>SANERINGSBIJDRAGE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12968" cy="4525963"/>
          </a:xfrm>
        </p:spPr>
        <p:txBody>
          <a:bodyPr/>
          <a:lstStyle/>
          <a:p>
            <a:r>
              <a:rPr lang="nl-BE" dirty="0" smtClean="0"/>
              <a:t>= bijdrage via waterfactuur voor waterinzameling en -zuivering</a:t>
            </a:r>
          </a:p>
          <a:p>
            <a:r>
              <a:rPr lang="nl-BE" dirty="0" smtClean="0"/>
              <a:t>Bovengemeentelijk (€ </a:t>
            </a:r>
            <a:r>
              <a:rPr lang="nl-BE" dirty="0"/>
              <a:t>0,9670 </a:t>
            </a:r>
            <a:r>
              <a:rPr lang="nl-BE" dirty="0" smtClean="0"/>
              <a:t>basis - </a:t>
            </a:r>
            <a:r>
              <a:rPr lang="nl-BE" dirty="0"/>
              <a:t>1,9340 </a:t>
            </a:r>
            <a:r>
              <a:rPr lang="nl-BE" dirty="0" smtClean="0"/>
              <a:t>comfort) + gemeentelijk </a:t>
            </a:r>
            <a:r>
              <a:rPr lang="nl-BE" dirty="0"/>
              <a:t>deel (</a:t>
            </a:r>
            <a:r>
              <a:rPr lang="nl-BE" dirty="0" smtClean="0"/>
              <a:t>€ </a:t>
            </a:r>
            <a:r>
              <a:rPr lang="nl-BE" dirty="0"/>
              <a:t>1,3538 </a:t>
            </a:r>
            <a:r>
              <a:rPr lang="nl-BE" dirty="0" smtClean="0"/>
              <a:t>basis - </a:t>
            </a:r>
            <a:r>
              <a:rPr lang="nl-BE" dirty="0"/>
              <a:t>2,7076 </a:t>
            </a:r>
            <a:r>
              <a:rPr lang="nl-BE" dirty="0" smtClean="0"/>
              <a:t>comfort)</a:t>
            </a:r>
          </a:p>
          <a:p>
            <a:r>
              <a:rPr lang="nl-BE" dirty="0" smtClean="0"/>
              <a:t>Bij IBA collectief beheer: enkel gemeentelijke bijdrage € </a:t>
            </a:r>
            <a:r>
              <a:rPr lang="nl-BE" dirty="0"/>
              <a:t>2,3208 </a:t>
            </a:r>
            <a:r>
              <a:rPr lang="nl-BE" dirty="0" smtClean="0"/>
              <a:t>basis - 4,6416 comfort </a:t>
            </a:r>
            <a:br>
              <a:rPr lang="nl-BE" dirty="0" smtClean="0"/>
            </a:br>
            <a:r>
              <a:rPr lang="nl-BE" dirty="0" smtClean="0"/>
              <a:t>(= som bovenstaande)</a:t>
            </a:r>
          </a:p>
          <a:p>
            <a:r>
              <a:rPr lang="nl-BE" dirty="0" smtClean="0"/>
              <a:t>Regeling beperkt tot huishoudelijke aansluitingen =&gt; geen bedrijven mogelijk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810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nl-BE" dirty="0" smtClean="0"/>
              <a:t>INSTALLATIES 2018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nl-BE" dirty="0" smtClean="0"/>
              <a:t>Kandidaturen open</a:t>
            </a:r>
          </a:p>
          <a:p>
            <a:r>
              <a:rPr lang="nl-BE" dirty="0" smtClean="0"/>
              <a:t>Keuze van type, maar beperkt aantal </a:t>
            </a:r>
            <a:r>
              <a:rPr lang="nl-BE" dirty="0" err="1" smtClean="0"/>
              <a:t>percolatierietvelden</a:t>
            </a:r>
            <a:r>
              <a:rPr lang="nl-BE" dirty="0" smtClean="0"/>
              <a:t> beschikbaar</a:t>
            </a:r>
          </a:p>
          <a:p>
            <a:r>
              <a:rPr lang="nl-BE" dirty="0" smtClean="0"/>
              <a:t>Op vrijwillige basis</a:t>
            </a:r>
          </a:p>
          <a:p>
            <a:r>
              <a:rPr lang="nl-BE" dirty="0" smtClean="0"/>
              <a:t>Via kandidaatstellingsformulier</a:t>
            </a:r>
          </a:p>
          <a:p>
            <a:r>
              <a:rPr lang="nl-BE" dirty="0" smtClean="0"/>
              <a:t>Plaatsing op basis van volgorde indienen</a:t>
            </a:r>
          </a:p>
          <a:p>
            <a:r>
              <a:rPr lang="nl-BE" dirty="0" smtClean="0"/>
              <a:t>Wel: specifieke omstandigheden kunnen vertraging opleveren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4563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80920" cy="1143000"/>
          </a:xfrm>
        </p:spPr>
        <p:txBody>
          <a:bodyPr/>
          <a:lstStyle/>
          <a:p>
            <a:r>
              <a:rPr lang="nl-BE" dirty="0" smtClean="0"/>
              <a:t>KOPIES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nl-BE" dirty="0" smtClean="0"/>
              <a:t>presentatie</a:t>
            </a:r>
          </a:p>
          <a:p>
            <a:r>
              <a:rPr lang="nl-BE" dirty="0" smtClean="0"/>
              <a:t>Kandidaatstellingsformulier</a:t>
            </a:r>
          </a:p>
          <a:p>
            <a:r>
              <a:rPr lang="nl-BE" dirty="0" smtClean="0"/>
              <a:t>Reglement/overeenkomst</a:t>
            </a:r>
          </a:p>
          <a:p>
            <a:r>
              <a:rPr lang="nl-BE" dirty="0" smtClean="0"/>
              <a:t>retributiereglement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3454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280920" cy="1143000"/>
          </a:xfrm>
        </p:spPr>
        <p:txBody>
          <a:bodyPr/>
          <a:lstStyle/>
          <a:p>
            <a:r>
              <a:rPr lang="nl-BE" dirty="0" smtClean="0"/>
              <a:t>CONTACT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Maarten Tavernier</a:t>
            </a:r>
          </a:p>
          <a:p>
            <a:pPr marL="0" indent="0">
              <a:buNone/>
            </a:pPr>
            <a:r>
              <a:rPr lang="nl-BE" dirty="0" smtClean="0"/>
              <a:t>Diensthoofd milieu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Gemeenteloket</a:t>
            </a:r>
          </a:p>
          <a:p>
            <a:pPr marL="0" indent="0">
              <a:buNone/>
            </a:pPr>
            <a:r>
              <a:rPr lang="nl-BE" dirty="0" smtClean="0"/>
              <a:t>Vanackerestraat 12</a:t>
            </a:r>
          </a:p>
          <a:p>
            <a:pPr marL="0" indent="0">
              <a:buNone/>
            </a:pPr>
            <a:r>
              <a:rPr lang="nl-BE" dirty="0" smtClean="0"/>
              <a:t>Bureel 2.05 (best na afspraak)</a:t>
            </a:r>
          </a:p>
          <a:p>
            <a:pPr marL="0" indent="0">
              <a:buNone/>
            </a:pPr>
            <a:r>
              <a:rPr lang="nl-BE" dirty="0" smtClean="0"/>
              <a:t>056/43 34 57, 0478/94 96 53</a:t>
            </a:r>
          </a:p>
          <a:p>
            <a:pPr marL="0" indent="0">
              <a:buNone/>
            </a:pPr>
            <a:r>
              <a:rPr lang="nl-BE" dirty="0" smtClean="0">
                <a:hlinkClick r:id="rId2"/>
              </a:rPr>
              <a:t>maarten.tavernier@wevelgem.be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5901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WAT?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= Individuele Behandelingsinstallatie van Afvalwater</a:t>
            </a:r>
          </a:p>
          <a:p>
            <a:r>
              <a:rPr lang="nl-BE" dirty="0" smtClean="0"/>
              <a:t>Kleinschalig zuiveringssysteem voor huishoudelijk afvalwater voor 1 gezin</a:t>
            </a:r>
          </a:p>
          <a:p>
            <a:r>
              <a:rPr lang="nl-BE" dirty="0" smtClean="0"/>
              <a:t>Bestaat in verschillende types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018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AANLEIDING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EU kaderrichtlijn water</a:t>
            </a:r>
          </a:p>
          <a:p>
            <a:pPr marL="0" indent="0">
              <a:buNone/>
            </a:pPr>
            <a:r>
              <a:rPr lang="nl-BE" dirty="0" smtClean="0"/>
              <a:t>	</a:t>
            </a:r>
            <a:r>
              <a:rPr lang="nl-BE" sz="2800" dirty="0" smtClean="0"/>
              <a:t>=&gt; 100% zuivering huishoudelijk afvalwater</a:t>
            </a:r>
          </a:p>
          <a:p>
            <a:r>
              <a:rPr lang="nl-BE" dirty="0" smtClean="0"/>
              <a:t>Zoneringsplan Wevelgem (2008)</a:t>
            </a:r>
          </a:p>
          <a:p>
            <a:pPr marL="0" indent="0">
              <a:buNone/>
            </a:pPr>
            <a:r>
              <a:rPr lang="nl-BE" dirty="0" smtClean="0"/>
              <a:t>	</a:t>
            </a:r>
            <a:r>
              <a:rPr lang="nl-BE" sz="2800" dirty="0" smtClean="0"/>
              <a:t>=&gt; vastleggen gebieden waar wel of niet  	nog riolering komt (zogenaamde ‘rode’ en 	‘groene’ clusters)</a:t>
            </a:r>
          </a:p>
          <a:p>
            <a:pPr marL="0" indent="0">
              <a:buNone/>
            </a:pPr>
            <a:r>
              <a:rPr lang="nl-BE" dirty="0" smtClean="0"/>
              <a:t>	</a:t>
            </a:r>
            <a:r>
              <a:rPr lang="nl-BE" sz="2800" dirty="0" smtClean="0"/>
              <a:t>=&gt; 157 woningen in rode cluster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760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(kaart zoneringsplan)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37"/>
            <a:ext cx="9144000" cy="64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WETTELIJK KADER - TIMING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Verplichting plaatsen IBA tegen 2015 via </a:t>
            </a:r>
            <a:r>
              <a:rPr lang="nl-BE" dirty="0" err="1" smtClean="0"/>
              <a:t>Vlarem</a:t>
            </a:r>
            <a:r>
              <a:rPr lang="nl-BE" dirty="0" smtClean="0"/>
              <a:t>: eigenaar</a:t>
            </a:r>
          </a:p>
          <a:p>
            <a:r>
              <a:rPr lang="nl-BE" dirty="0" smtClean="0"/>
              <a:t>Vlaamse overheid ondersteunt enkel financieel bij systeem van collectieve aankoop en beheer door rioolbeheerder/gemeente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306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WETTELIJK KADER - TIMING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Fasering mogelijk bij visie door gemeente opgenomen in uitvoeringsplan zonerings-plan (door VMM)</a:t>
            </a:r>
          </a:p>
          <a:p>
            <a:r>
              <a:rPr lang="nl-BE" dirty="0" smtClean="0"/>
              <a:t>Prioritaire omwille van ecologische criteria: tegen eind 2021</a:t>
            </a:r>
          </a:p>
          <a:p>
            <a:r>
              <a:rPr lang="nl-BE" dirty="0" smtClean="0"/>
              <a:t>Overige: tegen eind 2027</a:t>
            </a:r>
          </a:p>
          <a:p>
            <a:r>
              <a:rPr lang="nl-BE" dirty="0" smtClean="0"/>
              <a:t>Gemeente wil investering en begeleiding spreiden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776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nl-BE" dirty="0" smtClean="0"/>
              <a:t>WAAROM COLLECTIEF BEHEER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Beheer is belangrijk voor zuiveringsresultaat</a:t>
            </a:r>
          </a:p>
          <a:p>
            <a:r>
              <a:rPr lang="nl-BE" dirty="0" smtClean="0"/>
              <a:t>Meer zekerheid over goede opvolging bij beheer door overheid</a:t>
            </a:r>
          </a:p>
          <a:p>
            <a:r>
              <a:rPr lang="nl-BE" dirty="0"/>
              <a:t>K</a:t>
            </a:r>
            <a:r>
              <a:rPr lang="nl-BE" dirty="0" smtClean="0"/>
              <a:t>ostenefficiëntie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793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BELEIDSKADER WEVELGEM</a:t>
            </a:r>
            <a:endParaRPr lang="nl-B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opstart collectieve aankoop en beheer in 1</a:t>
            </a:r>
            <a:r>
              <a:rPr lang="nl-BE" baseline="30000" dirty="0" smtClean="0"/>
              <a:t>e</a:t>
            </a:r>
            <a:r>
              <a:rPr lang="nl-BE" dirty="0" smtClean="0"/>
              <a:t> testfase in 2012-2013 met technisch systeem</a:t>
            </a:r>
          </a:p>
          <a:p>
            <a:r>
              <a:rPr lang="nl-BE" dirty="0" smtClean="0"/>
              <a:t>Na positieve evaluatie: verdere uitvoering, jaarlijks aantal installaties gebudgetteerd</a:t>
            </a:r>
          </a:p>
          <a:p>
            <a:r>
              <a:rPr lang="nl-BE" dirty="0" smtClean="0"/>
              <a:t>2015: uitbreiding met plantensystemen</a:t>
            </a:r>
          </a:p>
          <a:p>
            <a:r>
              <a:rPr lang="nl-BE" dirty="0" smtClean="0"/>
              <a:t>Ondertussen 23 installaties geplaatst</a:t>
            </a:r>
          </a:p>
          <a:p>
            <a:r>
              <a:rPr lang="nl-BE" dirty="0" smtClean="0"/>
              <a:t>2016-2017 op laag pitje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22299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sjabloon">
  <a:themeElements>
    <a:clrScheme name="sjabloon v7 14">
      <a:dk1>
        <a:srgbClr val="225D92"/>
      </a:dk1>
      <a:lt1>
        <a:srgbClr val="C1D4E5"/>
      </a:lt1>
      <a:dk2>
        <a:srgbClr val="274362"/>
      </a:dk2>
      <a:lt2>
        <a:srgbClr val="808080"/>
      </a:lt2>
      <a:accent1>
        <a:srgbClr val="BBE0E3"/>
      </a:accent1>
      <a:accent2>
        <a:srgbClr val="274362"/>
      </a:accent2>
      <a:accent3>
        <a:srgbClr val="DDE6F0"/>
      </a:accent3>
      <a:accent4>
        <a:srgbClr val="1B4E7C"/>
      </a:accent4>
      <a:accent5>
        <a:srgbClr val="DAEDEF"/>
      </a:accent5>
      <a:accent6>
        <a:srgbClr val="223C58"/>
      </a:accent6>
      <a:hlink>
        <a:srgbClr val="274362"/>
      </a:hlink>
      <a:folHlink>
        <a:srgbClr val="274362"/>
      </a:folHlink>
    </a:clrScheme>
    <a:fontScheme name="sjabloon v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 v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13">
        <a:dk1>
          <a:srgbClr val="274362"/>
        </a:dk1>
        <a:lt1>
          <a:srgbClr val="C1D4E5"/>
        </a:lt1>
        <a:dk2>
          <a:srgbClr val="225D92"/>
        </a:dk2>
        <a:lt2>
          <a:srgbClr val="808080"/>
        </a:lt2>
        <a:accent1>
          <a:srgbClr val="BBE0E3"/>
        </a:accent1>
        <a:accent2>
          <a:srgbClr val="225D92"/>
        </a:accent2>
        <a:accent3>
          <a:srgbClr val="DDE6F0"/>
        </a:accent3>
        <a:accent4>
          <a:srgbClr val="203853"/>
        </a:accent4>
        <a:accent5>
          <a:srgbClr val="DAEDEF"/>
        </a:accent5>
        <a:accent6>
          <a:srgbClr val="1E5384"/>
        </a:accent6>
        <a:hlink>
          <a:srgbClr val="225D92"/>
        </a:hlink>
        <a:folHlink>
          <a:srgbClr val="225D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14">
        <a:dk1>
          <a:srgbClr val="225D92"/>
        </a:dk1>
        <a:lt1>
          <a:srgbClr val="C1D4E5"/>
        </a:lt1>
        <a:dk2>
          <a:srgbClr val="274362"/>
        </a:dk2>
        <a:lt2>
          <a:srgbClr val="808080"/>
        </a:lt2>
        <a:accent1>
          <a:srgbClr val="BBE0E3"/>
        </a:accent1>
        <a:accent2>
          <a:srgbClr val="274362"/>
        </a:accent2>
        <a:accent3>
          <a:srgbClr val="DDE6F0"/>
        </a:accent3>
        <a:accent4>
          <a:srgbClr val="1B4E7C"/>
        </a:accent4>
        <a:accent5>
          <a:srgbClr val="DAEDEF"/>
        </a:accent5>
        <a:accent6>
          <a:srgbClr val="223C58"/>
        </a:accent6>
        <a:hlink>
          <a:srgbClr val="274362"/>
        </a:hlink>
        <a:folHlink>
          <a:srgbClr val="2743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sjabloon">
  <a:themeElements>
    <a:clrScheme name="sjabloon v7 14">
      <a:dk1>
        <a:srgbClr val="225D92"/>
      </a:dk1>
      <a:lt1>
        <a:srgbClr val="C1D4E5"/>
      </a:lt1>
      <a:dk2>
        <a:srgbClr val="274362"/>
      </a:dk2>
      <a:lt2>
        <a:srgbClr val="808080"/>
      </a:lt2>
      <a:accent1>
        <a:srgbClr val="BBE0E3"/>
      </a:accent1>
      <a:accent2>
        <a:srgbClr val="274362"/>
      </a:accent2>
      <a:accent3>
        <a:srgbClr val="DDE6F0"/>
      </a:accent3>
      <a:accent4>
        <a:srgbClr val="1B4E7C"/>
      </a:accent4>
      <a:accent5>
        <a:srgbClr val="DAEDEF"/>
      </a:accent5>
      <a:accent6>
        <a:srgbClr val="223C58"/>
      </a:accent6>
      <a:hlink>
        <a:srgbClr val="274362"/>
      </a:hlink>
      <a:folHlink>
        <a:srgbClr val="274362"/>
      </a:folHlink>
    </a:clrScheme>
    <a:fontScheme name="sjabloon v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jabloon v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v7 13">
        <a:dk1>
          <a:srgbClr val="274362"/>
        </a:dk1>
        <a:lt1>
          <a:srgbClr val="C1D4E5"/>
        </a:lt1>
        <a:dk2>
          <a:srgbClr val="225D92"/>
        </a:dk2>
        <a:lt2>
          <a:srgbClr val="808080"/>
        </a:lt2>
        <a:accent1>
          <a:srgbClr val="BBE0E3"/>
        </a:accent1>
        <a:accent2>
          <a:srgbClr val="225D92"/>
        </a:accent2>
        <a:accent3>
          <a:srgbClr val="DDE6F0"/>
        </a:accent3>
        <a:accent4>
          <a:srgbClr val="203853"/>
        </a:accent4>
        <a:accent5>
          <a:srgbClr val="DAEDEF"/>
        </a:accent5>
        <a:accent6>
          <a:srgbClr val="1E5384"/>
        </a:accent6>
        <a:hlink>
          <a:srgbClr val="225D92"/>
        </a:hlink>
        <a:folHlink>
          <a:srgbClr val="225D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v7 14">
        <a:dk1>
          <a:srgbClr val="225D92"/>
        </a:dk1>
        <a:lt1>
          <a:srgbClr val="C1D4E5"/>
        </a:lt1>
        <a:dk2>
          <a:srgbClr val="274362"/>
        </a:dk2>
        <a:lt2>
          <a:srgbClr val="808080"/>
        </a:lt2>
        <a:accent1>
          <a:srgbClr val="BBE0E3"/>
        </a:accent1>
        <a:accent2>
          <a:srgbClr val="274362"/>
        </a:accent2>
        <a:accent3>
          <a:srgbClr val="DDE6F0"/>
        </a:accent3>
        <a:accent4>
          <a:srgbClr val="1B4E7C"/>
        </a:accent4>
        <a:accent5>
          <a:srgbClr val="DAEDEF"/>
        </a:accent5>
        <a:accent6>
          <a:srgbClr val="223C58"/>
        </a:accent6>
        <a:hlink>
          <a:srgbClr val="274362"/>
        </a:hlink>
        <a:folHlink>
          <a:srgbClr val="2743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672</Words>
  <Application>Microsoft Office PowerPoint</Application>
  <PresentationFormat>Diavoorstelling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24</vt:i4>
      </vt:variant>
    </vt:vector>
  </HeadingPairs>
  <TitlesOfParts>
    <vt:vector size="27" baseType="lpstr">
      <vt:lpstr>Kantoorthema</vt:lpstr>
      <vt:lpstr>Powerpointsjabloon</vt:lpstr>
      <vt:lpstr>1_Powerpointsjabloon</vt:lpstr>
      <vt:lpstr>Collectieve aankoop/beheer IBA’s</vt:lpstr>
      <vt:lpstr>AGENDA</vt:lpstr>
      <vt:lpstr>WAT?</vt:lpstr>
      <vt:lpstr>AANLEIDING</vt:lpstr>
      <vt:lpstr>PowerPoint-presentatie</vt:lpstr>
      <vt:lpstr>WETTELIJK KADER - TIMING</vt:lpstr>
      <vt:lpstr>WETTELIJK KADER - TIMING</vt:lpstr>
      <vt:lpstr>WAAROM COLLECTIEF BEHEER</vt:lpstr>
      <vt:lpstr>BELEIDSKADER WEVELGEM</vt:lpstr>
      <vt:lpstr>TECHNISCH VS PLANTENSYSTEEM</vt:lpstr>
      <vt:lpstr>SYSTEEM 1</vt:lpstr>
      <vt:lpstr>SYSTEEM 2</vt:lpstr>
      <vt:lpstr>SYSTEEM 3</vt:lpstr>
      <vt:lpstr>TAAKVERDELING: GEMEENTE</vt:lpstr>
      <vt:lpstr>TAAKVERDELING: EIGENAAR</vt:lpstr>
      <vt:lpstr>TAAKVERDELING: HUURDER</vt:lpstr>
      <vt:lpstr>AFKOPPELING</vt:lpstr>
      <vt:lpstr>OVEREENKOMST</vt:lpstr>
      <vt:lpstr>OVEREENKOMST (2)</vt:lpstr>
      <vt:lpstr>RETRIBUTIE</vt:lpstr>
      <vt:lpstr>SANERINGSBIJDRAGE</vt:lpstr>
      <vt:lpstr>INSTALLATIES 2018</vt:lpstr>
      <vt:lpstr>KOPIES</vt:lpstr>
      <vt:lpstr>CONTACT</vt:lpstr>
    </vt:vector>
  </TitlesOfParts>
  <Company>Gemeente Wevelgem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Collectieve aankoop/beheer IBA’s</dc:title>
  <dc:creator>Gebruiker</dc:creator>
  <cp:lastModifiedBy>Maarten Tavernier</cp:lastModifiedBy>
  <cp:revision>39</cp:revision>
  <cp:lastPrinted>2012-05-07T11:39:46Z</cp:lastPrinted>
  <dcterms:created xsi:type="dcterms:W3CDTF">2012-04-21T07:59:37Z</dcterms:created>
  <dcterms:modified xsi:type="dcterms:W3CDTF">2018-06-19T08:28:13Z</dcterms:modified>
</cp:coreProperties>
</file>